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6" r:id="rId5"/>
    <p:sldId id="269" r:id="rId6"/>
    <p:sldId id="267" r:id="rId7"/>
    <p:sldId id="261" r:id="rId8"/>
    <p:sldId id="265" r:id="rId9"/>
    <p:sldId id="264"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2D16F6-AA25-4F8E-B13D-1974BF5A4F55}">
          <p14:sldIdLst>
            <p14:sldId id="256"/>
            <p14:sldId id="260"/>
            <p14:sldId id="262"/>
            <p14:sldId id="266"/>
            <p14:sldId id="269"/>
            <p14:sldId id="267"/>
            <p14:sldId id="261"/>
            <p14:sldId id="265"/>
            <p14:sldId id="264"/>
            <p14:sldId id="268"/>
          </p14:sldIdLst>
        </p14:section>
        <p14:section name="Untitled Section" id="{5770F943-61A9-436D-9BF3-59D3BA153BC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2F8817DE-99D3-4D04-883A-9A465248332D}" type="datetimeFigureOut">
              <a:rPr lang="en-NZ" smtClean="0"/>
              <a:t>13/03/2018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252168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2F8817DE-99D3-4D04-883A-9A465248332D}" type="datetimeFigureOut">
              <a:rPr lang="en-NZ" smtClean="0"/>
              <a:t>13/03/2018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349488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2F8817DE-99D3-4D04-883A-9A465248332D}" type="datetimeFigureOut">
              <a:rPr lang="en-NZ" smtClean="0"/>
              <a:t>13/03/2018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248862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2F8817DE-99D3-4D04-883A-9A465248332D}" type="datetimeFigureOut">
              <a:rPr lang="en-NZ" smtClean="0"/>
              <a:t>13/03/2018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88923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8817DE-99D3-4D04-883A-9A465248332D}" type="datetimeFigureOut">
              <a:rPr lang="en-NZ" smtClean="0"/>
              <a:t>13/03/2018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104290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2F8817DE-99D3-4D04-883A-9A465248332D}" type="datetimeFigureOut">
              <a:rPr lang="en-NZ" smtClean="0"/>
              <a:t>13/03/2018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416735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2F8817DE-99D3-4D04-883A-9A465248332D}" type="datetimeFigureOut">
              <a:rPr lang="en-NZ" smtClean="0"/>
              <a:t>13/03/2018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134079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2F8817DE-99D3-4D04-883A-9A465248332D}" type="datetimeFigureOut">
              <a:rPr lang="en-NZ" smtClean="0"/>
              <a:t>13/03/2018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113439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817DE-99D3-4D04-883A-9A465248332D}" type="datetimeFigureOut">
              <a:rPr lang="en-NZ" smtClean="0"/>
              <a:t>13/03/2018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329475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817DE-99D3-4D04-883A-9A465248332D}" type="datetimeFigureOut">
              <a:rPr lang="en-NZ" smtClean="0"/>
              <a:t>13/03/2018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290986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8817DE-99D3-4D04-883A-9A465248332D}" type="datetimeFigureOut">
              <a:rPr lang="en-NZ" smtClean="0"/>
              <a:t>13/03/2018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E775722-5C64-469B-9264-8A5178BBF639}" type="slidenum">
              <a:rPr lang="en-NZ" smtClean="0"/>
              <a:t>‹#›</a:t>
            </a:fld>
            <a:endParaRPr lang="en-NZ"/>
          </a:p>
        </p:txBody>
      </p:sp>
    </p:spTree>
    <p:extLst>
      <p:ext uri="{BB962C8B-B14F-4D97-AF65-F5344CB8AC3E}">
        <p14:creationId xmlns:p14="http://schemas.microsoft.com/office/powerpoint/2010/main" val="313540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817DE-99D3-4D04-883A-9A465248332D}" type="datetimeFigureOut">
              <a:rPr lang="en-NZ" smtClean="0"/>
              <a:t>13/03/2018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75722-5C64-469B-9264-8A5178BBF639}" type="slidenum">
              <a:rPr lang="en-NZ" smtClean="0"/>
              <a:t>‹#›</a:t>
            </a:fld>
            <a:endParaRPr lang="en-NZ"/>
          </a:p>
        </p:txBody>
      </p:sp>
    </p:spTree>
    <p:extLst>
      <p:ext uri="{BB962C8B-B14F-4D97-AF65-F5344CB8AC3E}">
        <p14:creationId xmlns:p14="http://schemas.microsoft.com/office/powerpoint/2010/main" val="105141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t>Long Term Plan 101 - Why it matters to you and top(?) tips for making a submission</a:t>
            </a:r>
          </a:p>
        </p:txBody>
      </p:sp>
      <p:sp>
        <p:nvSpPr>
          <p:cNvPr id="3" name="Subtitle 2"/>
          <p:cNvSpPr>
            <a:spLocks noGrp="1"/>
          </p:cNvSpPr>
          <p:nvPr>
            <p:ph type="subTitle" idx="1"/>
          </p:nvPr>
        </p:nvSpPr>
        <p:spPr/>
        <p:txBody>
          <a:bodyPr/>
          <a:lstStyle/>
          <a:p>
            <a:r>
              <a:rPr lang="en-NZ" dirty="0"/>
              <a:t>Hamish Rennie</a:t>
            </a:r>
          </a:p>
          <a:p>
            <a:r>
              <a:rPr lang="en-NZ" dirty="0"/>
              <a:t>Trustee, </a:t>
            </a:r>
            <a:r>
              <a:rPr lang="en-NZ" dirty="0" err="1"/>
              <a:t>Waihora</a:t>
            </a:r>
            <a:r>
              <a:rPr lang="en-NZ" dirty="0"/>
              <a:t> Ellesmere Trust</a:t>
            </a:r>
          </a:p>
          <a:p>
            <a:r>
              <a:rPr lang="en-NZ"/>
              <a:t>(hamish.rennie@Lincoln.ac.nz)</a:t>
            </a:r>
            <a:endParaRPr lang="en-NZ" dirty="0"/>
          </a:p>
        </p:txBody>
      </p:sp>
    </p:spTree>
    <p:extLst>
      <p:ext uri="{BB962C8B-B14F-4D97-AF65-F5344CB8AC3E}">
        <p14:creationId xmlns:p14="http://schemas.microsoft.com/office/powerpoint/2010/main" val="143155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Resources</a:t>
            </a:r>
          </a:p>
        </p:txBody>
      </p:sp>
      <p:sp>
        <p:nvSpPr>
          <p:cNvPr id="3" name="Content Placeholder 2"/>
          <p:cNvSpPr>
            <a:spLocks noGrp="1"/>
          </p:cNvSpPr>
          <p:nvPr>
            <p:ph idx="1"/>
          </p:nvPr>
        </p:nvSpPr>
        <p:spPr/>
        <p:txBody>
          <a:bodyPr/>
          <a:lstStyle/>
          <a:p>
            <a:r>
              <a:rPr lang="en-NZ" dirty="0"/>
              <a:t>Organise early</a:t>
            </a:r>
          </a:p>
          <a:p>
            <a:pPr lvl="1"/>
            <a:r>
              <a:rPr lang="en-NZ" dirty="0"/>
              <a:t> may only have two weeks</a:t>
            </a:r>
          </a:p>
          <a:p>
            <a:pPr lvl="1"/>
            <a:r>
              <a:rPr lang="en-NZ" dirty="0"/>
              <a:t>May need delegated authority to make submission</a:t>
            </a:r>
          </a:p>
          <a:p>
            <a:pPr lvl="1"/>
            <a:r>
              <a:rPr lang="en-NZ" dirty="0"/>
              <a:t>Use a small team</a:t>
            </a:r>
          </a:p>
          <a:p>
            <a:r>
              <a:rPr lang="en-NZ" dirty="0"/>
              <a:t>Pool resources with other submitters, but individualise submission</a:t>
            </a:r>
          </a:p>
          <a:p>
            <a:r>
              <a:rPr lang="en-NZ" dirty="0"/>
              <a:t>Try Lincoln University planning programme for students wanting work experience! </a:t>
            </a:r>
          </a:p>
          <a:p>
            <a:pPr lvl="1"/>
            <a:r>
              <a:rPr lang="en-NZ" dirty="0"/>
              <a:t>Remember they are students, volunteers, not experts!</a:t>
            </a:r>
          </a:p>
        </p:txBody>
      </p:sp>
    </p:spTree>
    <p:extLst>
      <p:ext uri="{BB962C8B-B14F-4D97-AF65-F5344CB8AC3E}">
        <p14:creationId xmlns:p14="http://schemas.microsoft.com/office/powerpoint/2010/main" val="31513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Why make a submission?</a:t>
            </a:r>
          </a:p>
        </p:txBody>
      </p:sp>
      <p:sp>
        <p:nvSpPr>
          <p:cNvPr id="3" name="Content Placeholder 2"/>
          <p:cNvSpPr>
            <a:spLocks noGrp="1"/>
          </p:cNvSpPr>
          <p:nvPr>
            <p:ph idx="1"/>
          </p:nvPr>
        </p:nvSpPr>
        <p:spPr/>
        <p:txBody>
          <a:bodyPr>
            <a:normAutofit fontScale="92500"/>
          </a:bodyPr>
          <a:lstStyle/>
          <a:p>
            <a:r>
              <a:rPr lang="en-NZ" dirty="0"/>
              <a:t>The LTP basically determines expenditure priorities (and revenue sources) for the next three years at least, and it is difficult to depart from it in annual plans – this door will not be open for another 3 years!</a:t>
            </a:r>
          </a:p>
          <a:p>
            <a:r>
              <a:rPr lang="en-NZ" dirty="0"/>
              <a:t>There are bound to be things that your organisation agrees with in the document, but other people might make submissions in opposition to those things. You need to say what you support or run the risk that council will be persuaded to go a different way.</a:t>
            </a:r>
          </a:p>
          <a:p>
            <a:r>
              <a:rPr lang="en-NZ" dirty="0"/>
              <a:t>There may be things that your organisation really cares about and wants strengthened or given greater priority in the LTP – this is an opportunity</a:t>
            </a:r>
          </a:p>
          <a:p>
            <a:r>
              <a:rPr lang="en-NZ" dirty="0"/>
              <a:t>You have been given the right to have a say – use it (or lose it)</a:t>
            </a:r>
          </a:p>
          <a:p>
            <a:endParaRPr lang="en-NZ" dirty="0"/>
          </a:p>
          <a:p>
            <a:endParaRPr lang="en-NZ" dirty="0"/>
          </a:p>
          <a:p>
            <a:endParaRPr lang="en-NZ" dirty="0"/>
          </a:p>
        </p:txBody>
      </p:sp>
    </p:spTree>
    <p:extLst>
      <p:ext uri="{BB962C8B-B14F-4D97-AF65-F5344CB8AC3E}">
        <p14:creationId xmlns:p14="http://schemas.microsoft.com/office/powerpoint/2010/main" val="378117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Strategically - Really important</a:t>
            </a:r>
          </a:p>
        </p:txBody>
      </p:sp>
      <p:sp>
        <p:nvSpPr>
          <p:cNvPr id="3" name="Content Placeholder 2"/>
          <p:cNvSpPr>
            <a:spLocks noGrp="1"/>
          </p:cNvSpPr>
          <p:nvPr>
            <p:ph idx="1"/>
          </p:nvPr>
        </p:nvSpPr>
        <p:spPr>
          <a:xfrm>
            <a:off x="838200" y="1825624"/>
            <a:ext cx="10977748" cy="4895809"/>
          </a:xfrm>
        </p:spPr>
        <p:txBody>
          <a:bodyPr>
            <a:normAutofit/>
          </a:bodyPr>
          <a:lstStyle/>
          <a:p>
            <a:r>
              <a:rPr lang="en-NZ" dirty="0"/>
              <a:t>Council wants you to participate</a:t>
            </a:r>
          </a:p>
          <a:p>
            <a:r>
              <a:rPr lang="en-NZ" dirty="0"/>
              <a:t>You are a Responsible Community Member</a:t>
            </a:r>
          </a:p>
          <a:p>
            <a:r>
              <a:rPr lang="en-NZ" dirty="0"/>
              <a:t>Important part of a longer term relationship building process</a:t>
            </a:r>
          </a:p>
          <a:p>
            <a:r>
              <a:rPr lang="en-NZ" dirty="0"/>
              <a:t>Ideally you will have been involved since the first call for ideas for the LTP during the 2017/18 annual plan process and will have been engaged ever since. This is a formal step to reinforce that.</a:t>
            </a:r>
          </a:p>
          <a:p>
            <a:r>
              <a:rPr lang="en-NZ" dirty="0"/>
              <a:t>Outside the process? Your chance to be noticed for next time</a:t>
            </a:r>
          </a:p>
          <a:p>
            <a:r>
              <a:rPr lang="en-NZ" dirty="0"/>
              <a:t>This is a great opportunity to introduce/remind the Council that your organisation exists and </a:t>
            </a:r>
            <a:r>
              <a:rPr lang="en-NZ" b="1" i="1" dirty="0"/>
              <a:t>what you do helps Council achieve its job</a:t>
            </a:r>
            <a:endParaRPr lang="en-NZ" dirty="0"/>
          </a:p>
        </p:txBody>
      </p:sp>
    </p:spTree>
    <p:extLst>
      <p:ext uri="{BB962C8B-B14F-4D97-AF65-F5344CB8AC3E}">
        <p14:creationId xmlns:p14="http://schemas.microsoft.com/office/powerpoint/2010/main" val="396978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‘Feedback’ form = Written Submission</a:t>
            </a:r>
          </a:p>
        </p:txBody>
      </p:sp>
      <p:sp>
        <p:nvSpPr>
          <p:cNvPr id="3" name="Content Placeholder 2"/>
          <p:cNvSpPr>
            <a:spLocks noGrp="1"/>
          </p:cNvSpPr>
          <p:nvPr>
            <p:ph idx="1"/>
          </p:nvPr>
        </p:nvSpPr>
        <p:spPr/>
        <p:txBody>
          <a:bodyPr>
            <a:normAutofit fontScale="85000" lnSpcReduction="20000"/>
          </a:bodyPr>
          <a:lstStyle/>
          <a:p>
            <a:pPr marL="0" indent="0">
              <a:buNone/>
            </a:pPr>
            <a:r>
              <a:rPr lang="en-NZ" dirty="0"/>
              <a:t>- I generally agree with the activity proposed for the Long-Term Plan.   </a:t>
            </a:r>
          </a:p>
          <a:p>
            <a:pPr marL="0" indent="0">
              <a:buNone/>
            </a:pPr>
            <a:r>
              <a:rPr lang="en-NZ" dirty="0"/>
              <a:t>- I generally disagree with the activity proposed for the Long-Term Plan.  Comments:  3 lines</a:t>
            </a:r>
          </a:p>
          <a:p>
            <a:pPr marL="0" indent="0">
              <a:buNone/>
            </a:pPr>
            <a:r>
              <a:rPr lang="en-NZ" dirty="0"/>
              <a:t>Please select one of the following: (please select one answer) </a:t>
            </a:r>
          </a:p>
          <a:p>
            <a:pPr>
              <a:buFontTx/>
              <a:buChar char="-"/>
            </a:pPr>
            <a:r>
              <a:rPr lang="en-NZ" dirty="0"/>
              <a:t>I generally agree with the activity proposed for Freshwater Management.   </a:t>
            </a:r>
          </a:p>
          <a:p>
            <a:pPr>
              <a:buFontTx/>
              <a:buChar char="-"/>
            </a:pPr>
            <a:r>
              <a:rPr lang="en-NZ" dirty="0"/>
              <a:t>I generally disagree with the activity proposed for Freshwater Management.   </a:t>
            </a:r>
          </a:p>
          <a:p>
            <a:pPr marL="0" indent="0">
              <a:buNone/>
            </a:pPr>
            <a:r>
              <a:rPr lang="en-NZ" dirty="0"/>
              <a:t>Comments: 3 lines</a:t>
            </a:r>
          </a:p>
          <a:p>
            <a:pPr marL="0" indent="0">
              <a:buNone/>
            </a:pPr>
            <a:r>
              <a:rPr lang="en-NZ" dirty="0"/>
              <a:t>12. Meeting with Councillors to discuss this feedback on the proposed Long-Term Plan  (please select one):  </a:t>
            </a:r>
          </a:p>
          <a:p>
            <a:pPr marL="0" indent="0">
              <a:buNone/>
            </a:pPr>
            <a:r>
              <a:rPr lang="en-NZ" dirty="0"/>
              <a:t>- I would like to meet with Councillors in Christchurch  </a:t>
            </a:r>
          </a:p>
          <a:p>
            <a:pPr marL="0" indent="0">
              <a:buNone/>
            </a:pPr>
            <a:r>
              <a:rPr lang="en-NZ" dirty="0"/>
              <a:t>- I would like to meet with Councillors in </a:t>
            </a:r>
            <a:r>
              <a:rPr lang="en-NZ" dirty="0" err="1"/>
              <a:t>Timaru</a:t>
            </a:r>
            <a:r>
              <a:rPr lang="en-NZ" dirty="0"/>
              <a:t>  </a:t>
            </a:r>
          </a:p>
          <a:p>
            <a:pPr marL="0" indent="0">
              <a:buNone/>
            </a:pPr>
            <a:r>
              <a:rPr lang="en-NZ" dirty="0"/>
              <a:t>- I do not wish to meet with Councillors</a:t>
            </a:r>
          </a:p>
          <a:p>
            <a:endParaRPr lang="en-NZ" dirty="0"/>
          </a:p>
          <a:p>
            <a:endParaRPr lang="en-NZ" dirty="0"/>
          </a:p>
        </p:txBody>
      </p:sp>
    </p:spTree>
    <p:extLst>
      <p:ext uri="{BB962C8B-B14F-4D97-AF65-F5344CB8AC3E}">
        <p14:creationId xmlns:p14="http://schemas.microsoft.com/office/powerpoint/2010/main" val="18570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Use an attachment</a:t>
            </a:r>
          </a:p>
        </p:txBody>
      </p:sp>
      <p:sp>
        <p:nvSpPr>
          <p:cNvPr id="3" name="Content Placeholder 2"/>
          <p:cNvSpPr>
            <a:spLocks noGrp="1"/>
          </p:cNvSpPr>
          <p:nvPr>
            <p:ph idx="1"/>
          </p:nvPr>
        </p:nvSpPr>
        <p:spPr/>
        <p:txBody>
          <a:bodyPr/>
          <a:lstStyle/>
          <a:p>
            <a:r>
              <a:rPr lang="en-NZ" dirty="0"/>
              <a:t>Three line comment spaces are unlikely to meet your needs so it is probable you will refer to an attachment</a:t>
            </a:r>
          </a:p>
          <a:p>
            <a:r>
              <a:rPr lang="en-NZ" dirty="0"/>
              <a:t>When writing your submission (as an attachment) keep the structure of the headings consistent with the headings of the LTP consultation form and document to make it easier for the people reading and summarising your submission</a:t>
            </a:r>
          </a:p>
          <a:p>
            <a:r>
              <a:rPr lang="en-NZ" dirty="0"/>
              <a:t>Control how your submission is summarised by bullet-pointing the key messages at the top of each such section in your submission, that way it can be cut and pasted by council staff into their summary rather than rely on their interpretation</a:t>
            </a:r>
          </a:p>
        </p:txBody>
      </p:sp>
    </p:spTree>
    <p:extLst>
      <p:ext uri="{BB962C8B-B14F-4D97-AF65-F5344CB8AC3E}">
        <p14:creationId xmlns:p14="http://schemas.microsoft.com/office/powerpoint/2010/main" val="5118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Remember to be helpful </a:t>
            </a:r>
          </a:p>
        </p:txBody>
      </p:sp>
      <p:sp>
        <p:nvSpPr>
          <p:cNvPr id="3" name="Content Placeholder 2"/>
          <p:cNvSpPr>
            <a:spLocks noGrp="1"/>
          </p:cNvSpPr>
          <p:nvPr>
            <p:ph idx="1"/>
          </p:nvPr>
        </p:nvSpPr>
        <p:spPr>
          <a:xfrm>
            <a:off x="558140" y="1448790"/>
            <a:ext cx="11471564" cy="5409209"/>
          </a:xfrm>
        </p:spPr>
        <p:txBody>
          <a:bodyPr>
            <a:normAutofit/>
          </a:bodyPr>
          <a:lstStyle/>
          <a:p>
            <a:r>
              <a:rPr lang="en-NZ" dirty="0"/>
              <a:t>They may not know who you are:</a:t>
            </a:r>
          </a:p>
          <a:p>
            <a:pPr lvl="1"/>
            <a:r>
              <a:rPr lang="en-NZ" dirty="0"/>
              <a:t>Remind them of the objects of your organisation and its nature (</a:t>
            </a:r>
            <a:r>
              <a:rPr lang="en-NZ" dirty="0" err="1"/>
              <a:t>eg</a:t>
            </a:r>
            <a:r>
              <a:rPr lang="en-NZ" dirty="0"/>
              <a:t> charitable trust)</a:t>
            </a:r>
          </a:p>
          <a:p>
            <a:pPr lvl="1"/>
            <a:r>
              <a:rPr lang="en-NZ" dirty="0"/>
              <a:t>Very briefly highlight a couple of activities that illustrate your achievements THAT ARE RELEVANT TO THE COUNCIL’S RESPONSIBILITIES – hand out an attachment and show slides at oral, but do not overdo that</a:t>
            </a:r>
          </a:p>
          <a:p>
            <a:pPr lvl="1"/>
            <a:r>
              <a:rPr lang="en-NZ" dirty="0"/>
              <a:t>Similarly with level of community support – how can you demonstrate that? </a:t>
            </a:r>
          </a:p>
          <a:p>
            <a:pPr lvl="1"/>
            <a:r>
              <a:rPr lang="en-NZ" dirty="0"/>
              <a:t>Demonstrate ability to work with others (</a:t>
            </a:r>
            <a:r>
              <a:rPr lang="en-NZ" dirty="0" err="1"/>
              <a:t>eg</a:t>
            </a:r>
            <a:r>
              <a:rPr lang="en-NZ" dirty="0"/>
              <a:t> </a:t>
            </a:r>
            <a:r>
              <a:rPr lang="en-NZ" dirty="0" err="1"/>
              <a:t>DoC</a:t>
            </a:r>
            <a:r>
              <a:rPr lang="en-NZ" dirty="0"/>
              <a:t>, Ngai </a:t>
            </a:r>
            <a:r>
              <a:rPr lang="en-NZ" dirty="0" err="1"/>
              <a:t>Tahu</a:t>
            </a:r>
            <a:r>
              <a:rPr lang="en-NZ" dirty="0"/>
              <a:t>, councils)</a:t>
            </a:r>
          </a:p>
          <a:p>
            <a:r>
              <a:rPr lang="en-NZ" dirty="0"/>
              <a:t>Be very clear on what you want and why, AND HOW IT HELPS COUNCIL ACHIEVE ITS GOALS (not yours) do not make it difficult for them to work it out</a:t>
            </a:r>
          </a:p>
          <a:p>
            <a:pPr marL="0" indent="0">
              <a:buNone/>
            </a:pPr>
            <a:r>
              <a:rPr lang="en-NZ" dirty="0"/>
              <a:t>Indicate you wish to meet councillors – AND SHOW UP!!! This is ESSENTIAL!</a:t>
            </a:r>
          </a:p>
          <a:p>
            <a:pPr lvl="1"/>
            <a:endParaRPr lang="en-NZ" dirty="0"/>
          </a:p>
        </p:txBody>
      </p:sp>
    </p:spTree>
    <p:extLst>
      <p:ext uri="{BB962C8B-B14F-4D97-AF65-F5344CB8AC3E}">
        <p14:creationId xmlns:p14="http://schemas.microsoft.com/office/powerpoint/2010/main" val="331375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Remember your audience – stay focussed</a:t>
            </a:r>
          </a:p>
        </p:txBody>
      </p:sp>
      <p:sp>
        <p:nvSpPr>
          <p:cNvPr id="3" name="Content Placeholder 2"/>
          <p:cNvSpPr>
            <a:spLocks noGrp="1"/>
          </p:cNvSpPr>
          <p:nvPr>
            <p:ph idx="1"/>
          </p:nvPr>
        </p:nvSpPr>
        <p:spPr>
          <a:xfrm>
            <a:off x="838199" y="1825625"/>
            <a:ext cx="10787743" cy="4777056"/>
          </a:xfrm>
        </p:spPr>
        <p:txBody>
          <a:bodyPr>
            <a:normAutofit/>
          </a:bodyPr>
          <a:lstStyle/>
          <a:p>
            <a:pPr marL="0" indent="0">
              <a:buNone/>
            </a:pPr>
            <a:r>
              <a:rPr lang="en-NZ" dirty="0"/>
              <a:t>Council are the good guys - not the place to challenge their self image, they have all the power in this process, so </a:t>
            </a:r>
            <a:r>
              <a:rPr lang="en-NZ" i="1" dirty="0"/>
              <a:t>stay focussed</a:t>
            </a:r>
          </a:p>
          <a:p>
            <a:pPr marL="0" indent="0">
              <a:buNone/>
            </a:pPr>
            <a:r>
              <a:rPr lang="en-NZ" dirty="0"/>
              <a:t>Council have already engaged with you and the rest of the community, they have already decided what will be in the bulk of the plan, but have some key areas where they are interested in your opinion – these have been identified for you in their feedback form, </a:t>
            </a:r>
            <a:r>
              <a:rPr lang="en-NZ" i="1" dirty="0"/>
              <a:t>stay focussed</a:t>
            </a:r>
          </a:p>
          <a:p>
            <a:pPr marL="0" indent="0">
              <a:buNone/>
            </a:pPr>
            <a:r>
              <a:rPr lang="en-NZ" dirty="0"/>
              <a:t> 	EG transport is the only ‘significant’ issue for </a:t>
            </a:r>
            <a:r>
              <a:rPr lang="en-NZ" dirty="0" err="1"/>
              <a:t>ECan</a:t>
            </a:r>
            <a:r>
              <a:rPr lang="en-NZ" dirty="0"/>
              <a:t>, they will not 	</a:t>
            </a:r>
            <a:r>
              <a:rPr lang="en-NZ" dirty="0" err="1"/>
              <a:t>relitigate</a:t>
            </a:r>
            <a:r>
              <a:rPr lang="en-NZ" dirty="0"/>
              <a:t> or make </a:t>
            </a:r>
            <a:r>
              <a:rPr lang="en-NZ" i="1" dirty="0"/>
              <a:t>major</a:t>
            </a:r>
            <a:r>
              <a:rPr lang="en-NZ" dirty="0"/>
              <a:t> changes elsewhere, but you can comment 	on anything (and suggest things they should be doing, but if not 	already in the plan somewhere it may not make progress until the 	next time)</a:t>
            </a:r>
          </a:p>
          <a:p>
            <a:pPr marL="0" indent="0">
              <a:buNone/>
            </a:pPr>
            <a:endParaRPr lang="en-NZ" dirty="0"/>
          </a:p>
        </p:txBody>
      </p:sp>
    </p:spTree>
    <p:extLst>
      <p:ext uri="{BB962C8B-B14F-4D97-AF65-F5344CB8AC3E}">
        <p14:creationId xmlns:p14="http://schemas.microsoft.com/office/powerpoint/2010/main" val="208947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Presenting Orally</a:t>
            </a:r>
          </a:p>
        </p:txBody>
      </p:sp>
      <p:sp>
        <p:nvSpPr>
          <p:cNvPr id="3" name="Content Placeholder 2"/>
          <p:cNvSpPr>
            <a:spLocks noGrp="1"/>
          </p:cNvSpPr>
          <p:nvPr>
            <p:ph idx="1"/>
          </p:nvPr>
        </p:nvSpPr>
        <p:spPr>
          <a:xfrm>
            <a:off x="522514" y="1401288"/>
            <a:ext cx="11150930" cy="5272644"/>
          </a:xfrm>
        </p:spPr>
        <p:txBody>
          <a:bodyPr>
            <a:normAutofit fontScale="92500" lnSpcReduction="10000"/>
          </a:bodyPr>
          <a:lstStyle/>
          <a:p>
            <a:pPr>
              <a:buFontTx/>
              <a:buChar char="-"/>
            </a:pPr>
            <a:r>
              <a:rPr lang="en-NZ" dirty="0"/>
              <a:t>Liaise with the committee clerk well in advance to:</a:t>
            </a:r>
          </a:p>
          <a:p>
            <a:pPr lvl="1">
              <a:buFontTx/>
              <a:buChar char="-"/>
            </a:pPr>
            <a:r>
              <a:rPr lang="en-NZ" dirty="0"/>
              <a:t>settle time and who will be presenting, how long they have </a:t>
            </a:r>
          </a:p>
          <a:p>
            <a:pPr lvl="1">
              <a:buFontTx/>
              <a:buChar char="-"/>
            </a:pPr>
            <a:r>
              <a:rPr lang="en-NZ" dirty="0"/>
              <a:t>Whether presenting with others or not, </a:t>
            </a:r>
          </a:p>
          <a:p>
            <a:pPr lvl="1">
              <a:buFontTx/>
              <a:buChar char="-"/>
            </a:pPr>
            <a:r>
              <a:rPr lang="en-NZ" dirty="0" err="1"/>
              <a:t>powerpoint</a:t>
            </a:r>
            <a:r>
              <a:rPr lang="en-NZ" dirty="0"/>
              <a:t> projection equipment available, </a:t>
            </a:r>
          </a:p>
          <a:p>
            <a:pPr lvl="1">
              <a:buFontTx/>
              <a:buChar char="-"/>
            </a:pPr>
            <a:r>
              <a:rPr lang="en-NZ" dirty="0"/>
              <a:t>how many hard copies (always allow for copies for the media and perhaps for public)</a:t>
            </a:r>
          </a:p>
          <a:p>
            <a:pPr lvl="1">
              <a:buFontTx/>
              <a:buChar char="-"/>
            </a:pPr>
            <a:r>
              <a:rPr lang="en-NZ" dirty="0"/>
              <a:t>Which councillors will be present for your submission (check your records for past involvement with them – any particular hooks for them?)  </a:t>
            </a:r>
          </a:p>
          <a:p>
            <a:pPr marL="0" indent="0">
              <a:buNone/>
            </a:pPr>
            <a:r>
              <a:rPr lang="en-NZ" dirty="0"/>
              <a:t>Actual Presentation</a:t>
            </a:r>
          </a:p>
          <a:p>
            <a:pPr>
              <a:buFontTx/>
              <a:buChar char="-"/>
            </a:pPr>
            <a:r>
              <a:rPr lang="en-NZ" dirty="0"/>
              <a:t>keep to time, practise before hand</a:t>
            </a:r>
          </a:p>
          <a:p>
            <a:pPr>
              <a:buFontTx/>
              <a:buChar char="-"/>
            </a:pPr>
            <a:r>
              <a:rPr lang="en-NZ" dirty="0"/>
              <a:t>arrive early, confirm how much time you have and get any </a:t>
            </a:r>
            <a:r>
              <a:rPr lang="en-NZ" dirty="0" err="1"/>
              <a:t>powerpoints</a:t>
            </a:r>
            <a:r>
              <a:rPr lang="en-NZ" dirty="0"/>
              <a:t> </a:t>
            </a:r>
            <a:r>
              <a:rPr lang="en-NZ" dirty="0" err="1"/>
              <a:t>etc</a:t>
            </a:r>
            <a:r>
              <a:rPr lang="en-NZ" dirty="0"/>
              <a:t> set up with the committee clerk before it is your turn to speak</a:t>
            </a:r>
          </a:p>
          <a:p>
            <a:pPr>
              <a:buFontTx/>
              <a:buChar char="-"/>
            </a:pPr>
            <a:r>
              <a:rPr lang="en-NZ" dirty="0"/>
              <a:t>Dress professionally – or at least tidily – do not give any distractions.</a:t>
            </a:r>
          </a:p>
          <a:p>
            <a:r>
              <a:rPr lang="en-NZ" dirty="0"/>
              <a:t>Provide e-versions and hard copy of written and oral submissions</a:t>
            </a:r>
          </a:p>
          <a:p>
            <a:endParaRPr lang="en-NZ" dirty="0"/>
          </a:p>
        </p:txBody>
      </p:sp>
    </p:spTree>
    <p:extLst>
      <p:ext uri="{BB962C8B-B14F-4D97-AF65-F5344CB8AC3E}">
        <p14:creationId xmlns:p14="http://schemas.microsoft.com/office/powerpoint/2010/main" val="32523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You </a:t>
            </a:r>
            <a:r>
              <a:rPr lang="en-NZ" i="1" dirty="0"/>
              <a:t>might</a:t>
            </a:r>
            <a:r>
              <a:rPr lang="en-NZ" dirty="0"/>
              <a:t> be asked questions by the councillors</a:t>
            </a:r>
            <a:br>
              <a:rPr lang="en-NZ" dirty="0"/>
            </a:br>
            <a:endParaRPr lang="en-NZ" dirty="0"/>
          </a:p>
        </p:txBody>
      </p:sp>
      <p:sp>
        <p:nvSpPr>
          <p:cNvPr id="3" name="Content Placeholder 2"/>
          <p:cNvSpPr>
            <a:spLocks noGrp="1"/>
          </p:cNvSpPr>
          <p:nvPr>
            <p:ph idx="1"/>
          </p:nvPr>
        </p:nvSpPr>
        <p:spPr/>
        <p:txBody>
          <a:bodyPr>
            <a:normAutofit/>
          </a:bodyPr>
          <a:lstStyle/>
          <a:p>
            <a:r>
              <a:rPr lang="en-NZ" dirty="0"/>
              <a:t>Know your topic/issue and make sure you have someone who can answer questions (and be prepared to hand the question to them to answer)</a:t>
            </a:r>
          </a:p>
          <a:p>
            <a:r>
              <a:rPr lang="en-NZ" dirty="0"/>
              <a:t>Know where you fit in the world </a:t>
            </a:r>
          </a:p>
          <a:p>
            <a:pPr lvl="1"/>
            <a:r>
              <a:rPr lang="en-NZ" dirty="0"/>
              <a:t>Have your position aligned up with others close to your interests </a:t>
            </a:r>
          </a:p>
          <a:p>
            <a:pPr lvl="1"/>
            <a:r>
              <a:rPr lang="en-NZ" dirty="0"/>
              <a:t>Do not leave the impression you are competing with another organisation to do the same job that they are going – </a:t>
            </a:r>
            <a:r>
              <a:rPr lang="en-NZ" dirty="0" err="1"/>
              <a:t>eg</a:t>
            </a:r>
            <a:r>
              <a:rPr lang="en-NZ" dirty="0"/>
              <a:t> WET had an MOU with TAK about who did what</a:t>
            </a:r>
          </a:p>
          <a:p>
            <a:r>
              <a:rPr lang="en-NZ" dirty="0"/>
              <a:t>Answer succinctly – they really are not that interested in detail</a:t>
            </a:r>
          </a:p>
          <a:p>
            <a:endParaRPr lang="en-NZ" dirty="0"/>
          </a:p>
        </p:txBody>
      </p:sp>
    </p:spTree>
    <p:extLst>
      <p:ext uri="{BB962C8B-B14F-4D97-AF65-F5344CB8AC3E}">
        <p14:creationId xmlns:p14="http://schemas.microsoft.com/office/powerpoint/2010/main" val="3604509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1009</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Long Term Plan 101 - Why it matters to you and top(?) tips for making a submission</vt:lpstr>
      <vt:lpstr>Why make a submission?</vt:lpstr>
      <vt:lpstr>Strategically - Really important</vt:lpstr>
      <vt:lpstr>‘Feedback’ form = Written Submission</vt:lpstr>
      <vt:lpstr>Use an attachment</vt:lpstr>
      <vt:lpstr>Remember to be helpful </vt:lpstr>
      <vt:lpstr>Remember your audience – stay focussed</vt:lpstr>
      <vt:lpstr>Presenting Orally</vt:lpstr>
      <vt:lpstr>You might be asked questions by the councillors </vt:lpstr>
      <vt:lpstr>Resources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Plan 101 - Why it matters to you and top(?) tips for making a submission</dc:title>
  <dc:creator>Hamish Rennie</dc:creator>
  <cp:lastModifiedBy>Alison Bower</cp:lastModifiedBy>
  <cp:revision>16</cp:revision>
  <dcterms:created xsi:type="dcterms:W3CDTF">2018-03-07T09:14:22Z</dcterms:created>
  <dcterms:modified xsi:type="dcterms:W3CDTF">2018-03-13T02:41:20Z</dcterms:modified>
</cp:coreProperties>
</file>